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4" r:id="rId26"/>
    <p:sldId id="280" r:id="rId27"/>
    <p:sldId id="281" r:id="rId28"/>
    <p:sldId id="282" r:id="rId29"/>
    <p:sldId id="283" r:id="rId3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06/11/2017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06/11/2017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06/11/2017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06/11/2017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06/11/2017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06/11/2017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06/11/2017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06/11/2017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06/11/2017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06/11/2017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06/11/2017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06/11/2017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1470025"/>
          </a:xfrm>
        </p:spPr>
        <p:txBody>
          <a:bodyPr/>
          <a:lstStyle/>
          <a:p>
            <a:r>
              <a:rPr lang="es-ES" dirty="0" smtClean="0">
                <a:solidFill>
                  <a:srgbClr val="FF0000"/>
                </a:solidFill>
              </a:rPr>
              <a:t>D.SANTIAGO RAMÓN Y CAJAL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75656" y="5105400"/>
            <a:ext cx="6400800" cy="1752600"/>
          </a:xfrm>
        </p:spPr>
        <p:txBody>
          <a:bodyPr>
            <a:normAutofit/>
          </a:bodyPr>
          <a:lstStyle/>
          <a:p>
            <a:r>
              <a:rPr lang="es-ES" sz="1600" dirty="0" smtClean="0"/>
              <a:t>REALIZADO POR CPI RAMÓN Y CAJAL DE AYERBE</a:t>
            </a:r>
            <a:endParaRPr lang="es-ES" sz="1600" dirty="0"/>
          </a:p>
        </p:txBody>
      </p:sp>
      <p:pic>
        <p:nvPicPr>
          <p:cNvPr id="1026" name="Picture 2" descr="C:\Users\porta_000\Desktop\ramon_y_caj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2060848"/>
            <a:ext cx="2808312" cy="2240799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2979762"/>
          </a:xfrm>
          <a:effectLst>
            <a:glow rad="228600">
              <a:schemeClr val="accent4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ES" dirty="0" smtClean="0"/>
              <a:t>EMPIEZA POR  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 </a:t>
            </a:r>
            <a:r>
              <a:rPr lang="es-ES" sz="9600" dirty="0" smtClean="0">
                <a:solidFill>
                  <a:srgbClr val="FF0000"/>
                </a:solidFill>
              </a:rPr>
              <a:t>H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547664" y="4005064"/>
            <a:ext cx="6400800" cy="2497832"/>
          </a:xfrm>
        </p:spPr>
        <p:txBody>
          <a:bodyPr/>
          <a:lstStyle/>
          <a:p>
            <a:endParaRPr lang="es-ES" dirty="0" smtClean="0"/>
          </a:p>
          <a:p>
            <a:r>
              <a:rPr lang="es-ES" dirty="0" smtClean="0"/>
              <a:t>NOMBRE </a:t>
            </a:r>
            <a:r>
              <a:rPr lang="es-ES" dirty="0" smtClean="0"/>
              <a:t>DE LAS CÁTEDRAS QUE OCUPÓ EN </a:t>
            </a:r>
            <a:r>
              <a:rPr lang="es-ES" dirty="0" smtClean="0"/>
              <a:t> </a:t>
            </a:r>
            <a:r>
              <a:rPr lang="es-ES" dirty="0" smtClean="0"/>
              <a:t>LAS UNIVERSIDADES DE BARCELONA Y MADRID</a:t>
            </a:r>
            <a:endParaRPr lang="es-ES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22314"/>
          </a:xfrm>
          <a:effectLst>
            <a:glow rad="228600">
              <a:schemeClr val="accent4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ES" dirty="0" smtClean="0"/>
              <a:t>EMPIEZA </a:t>
            </a:r>
            <a:r>
              <a:rPr lang="es-ES" dirty="0" smtClean="0"/>
              <a:t>POR</a:t>
            </a:r>
            <a:br>
              <a:rPr lang="es-ES" dirty="0" smtClean="0"/>
            </a:br>
            <a:r>
              <a:rPr lang="es-ES" dirty="0" smtClean="0"/>
              <a:t>   </a:t>
            </a:r>
            <a:r>
              <a:rPr lang="es-ES" sz="9600" dirty="0" smtClean="0">
                <a:solidFill>
                  <a:srgbClr val="FF0000"/>
                </a:solidFill>
              </a:rPr>
              <a:t>I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501008"/>
            <a:ext cx="8229600" cy="2625155"/>
          </a:xfrm>
        </p:spPr>
        <p:txBody>
          <a:bodyPr anchor="ctr"/>
          <a:lstStyle/>
          <a:p>
            <a:pPr algn="just">
              <a:buNone/>
            </a:pPr>
            <a:r>
              <a:rPr lang="es-ES" dirty="0" smtClean="0"/>
              <a:t>	NOMBRE </a:t>
            </a:r>
            <a:r>
              <a:rPr lang="es-ES" dirty="0" smtClean="0"/>
              <a:t>DE LA FUNDACIÓN QUE EL REY ALFONSO XIII AUTORIZÓ A CREAR Y A LA QUE DEDICÓ ESFUERZOS HASTA SU </a:t>
            </a:r>
            <a:r>
              <a:rPr lang="es-ES" dirty="0" smtClean="0"/>
              <a:t>MUERTE.</a:t>
            </a:r>
            <a:endParaRPr lang="es-ES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2808311"/>
          </a:xfrm>
          <a:effectLst>
            <a:glow rad="228600">
              <a:schemeClr val="accent4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ES" dirty="0" smtClean="0"/>
              <a:t>EMPIEZA POR  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 </a:t>
            </a:r>
            <a:r>
              <a:rPr lang="es-ES" sz="9600" dirty="0" smtClean="0">
                <a:solidFill>
                  <a:srgbClr val="FF0000"/>
                </a:solidFill>
              </a:rPr>
              <a:t>J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4005064"/>
            <a:ext cx="6400800" cy="1633736"/>
          </a:xfrm>
        </p:spPr>
        <p:txBody>
          <a:bodyPr/>
          <a:lstStyle/>
          <a:p>
            <a:pPr algn="just"/>
            <a:r>
              <a:rPr lang="es-ES" dirty="0" smtClean="0"/>
              <a:t>LUGAR DONDE LE MANDA SU PADRE INTERNO POR SER MAL ESTUDIANTE</a:t>
            </a:r>
            <a:r>
              <a:rPr lang="es-ES" dirty="0" smtClean="0"/>
              <a:t>. ESCOLAPIOS </a:t>
            </a:r>
            <a:r>
              <a:rPr lang="es-ES" dirty="0" smtClean="0"/>
              <a:t>DE ...</a:t>
            </a:r>
            <a:endParaRPr lang="es-ES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3051770"/>
          </a:xfrm>
          <a:effectLst>
            <a:glow rad="228600">
              <a:schemeClr val="accent4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ES" dirty="0" smtClean="0"/>
              <a:t>EMPIEZA POR  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 </a:t>
            </a:r>
            <a:r>
              <a:rPr lang="es-ES" sz="9600" dirty="0" smtClean="0">
                <a:solidFill>
                  <a:srgbClr val="FF0000"/>
                </a:solidFill>
              </a:rPr>
              <a:t>K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4005064"/>
            <a:ext cx="6400800" cy="2088232"/>
          </a:xfrm>
        </p:spPr>
        <p:txBody>
          <a:bodyPr>
            <a:normAutofit/>
          </a:bodyPr>
          <a:lstStyle/>
          <a:p>
            <a:r>
              <a:rPr lang="es-ES" dirty="0" smtClean="0"/>
              <a:t>SUS TRABAJOS SOBRE NEUROCIENCIA FUERON DIFUNDIDOS POR EUROPA POR UN AMIGO ANATOMISTA , ALBERT VON </a:t>
            </a:r>
            <a:endParaRPr lang="es-ES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22314"/>
          </a:xfrm>
          <a:effectLst>
            <a:glow rad="228600">
              <a:schemeClr val="accent4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ES" dirty="0" smtClean="0"/>
              <a:t>EMPIEZA POR 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  </a:t>
            </a:r>
            <a:r>
              <a:rPr lang="es-ES" sz="9600" dirty="0" smtClean="0">
                <a:solidFill>
                  <a:srgbClr val="FF0000"/>
                </a:solidFill>
              </a:rPr>
              <a:t>L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221088"/>
            <a:ext cx="8229600" cy="1905075"/>
          </a:xfrm>
        </p:spPr>
        <p:txBody>
          <a:bodyPr/>
          <a:lstStyle/>
          <a:p>
            <a:pPr algn="ctr">
              <a:buNone/>
            </a:pPr>
            <a:r>
              <a:rPr lang="es-ES" dirty="0" smtClean="0"/>
              <a:t>NOMBRE DE LA LOCALIDAD DE NACIMIENTO </a:t>
            </a:r>
            <a:r>
              <a:rPr lang="es-ES" dirty="0" smtClean="0"/>
              <a:t>DE SUS </a:t>
            </a:r>
            <a:r>
              <a:rPr lang="es-ES" dirty="0" smtClean="0"/>
              <a:t>PADRES</a:t>
            </a:r>
            <a:endParaRPr lang="es-ES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70386"/>
          </a:xfrm>
          <a:effectLst>
            <a:glow rad="228600">
              <a:schemeClr val="accent4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ES" dirty="0" smtClean="0"/>
              <a:t>EMPIEZA POR 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  </a:t>
            </a:r>
            <a:r>
              <a:rPr lang="es-ES" sz="9600" dirty="0" smtClean="0">
                <a:solidFill>
                  <a:srgbClr val="FF0000"/>
                </a:solidFill>
              </a:rPr>
              <a:t>M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293096"/>
            <a:ext cx="8229600" cy="1833067"/>
          </a:xfrm>
        </p:spPr>
        <p:txBody>
          <a:bodyPr/>
          <a:lstStyle/>
          <a:p>
            <a:pPr algn="ctr">
              <a:buNone/>
            </a:pPr>
            <a:r>
              <a:rPr lang="es-ES" dirty="0" smtClean="0"/>
              <a:t>	APARATO </a:t>
            </a:r>
            <a:r>
              <a:rPr lang="es-ES" dirty="0" smtClean="0"/>
              <a:t>QUE UTILIZABA PARA SUS INVESTIGACIONES</a:t>
            </a:r>
            <a:endParaRPr lang="es-ES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3051770"/>
          </a:xfrm>
          <a:effectLst>
            <a:glow rad="228600">
              <a:schemeClr val="accent4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ES" dirty="0" smtClean="0"/>
              <a:t>EMPIEZA </a:t>
            </a:r>
            <a:r>
              <a:rPr lang="es-ES" dirty="0" smtClean="0"/>
              <a:t>POR</a:t>
            </a:r>
            <a:br>
              <a:rPr lang="es-ES" dirty="0" smtClean="0"/>
            </a:br>
            <a:r>
              <a:rPr lang="es-ES" dirty="0" smtClean="0"/>
              <a:t>   </a:t>
            </a:r>
            <a:r>
              <a:rPr lang="es-ES" sz="9600" dirty="0" smtClean="0">
                <a:solidFill>
                  <a:srgbClr val="FF0000"/>
                </a:solidFill>
              </a:rPr>
              <a:t>N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s-ES" dirty="0" smtClean="0"/>
              <a:t>PREMIO QUE RECIBIÓ EN 1906</a:t>
            </a:r>
            <a:endParaRPr lang="es-ES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78298"/>
          </a:xfrm>
          <a:effectLst>
            <a:glow rad="228600">
              <a:schemeClr val="accent4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ES" dirty="0" smtClean="0"/>
              <a:t>CONTIENE LA</a:t>
            </a:r>
            <a:br>
              <a:rPr lang="es-ES" dirty="0" smtClean="0"/>
            </a:br>
            <a:r>
              <a:rPr lang="es-ES" dirty="0" smtClean="0"/>
              <a:t>   </a:t>
            </a:r>
            <a:r>
              <a:rPr lang="es-ES" sz="9600" dirty="0" smtClean="0">
                <a:solidFill>
                  <a:srgbClr val="FF0000"/>
                </a:solidFill>
              </a:rPr>
              <a:t>Ñ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573016"/>
            <a:ext cx="8229600" cy="2553147"/>
          </a:xfrm>
        </p:spPr>
        <p:txBody>
          <a:bodyPr anchor="ctr"/>
          <a:lstStyle/>
          <a:p>
            <a:pPr algn="ctr">
              <a:buNone/>
            </a:pPr>
            <a:r>
              <a:rPr lang="es-ES" dirty="0" smtClean="0"/>
              <a:t>GENTILICIO.</a:t>
            </a:r>
          </a:p>
          <a:p>
            <a:pPr algn="ctr">
              <a:buNone/>
            </a:pPr>
            <a:r>
              <a:rPr lang="es-ES" dirty="0" smtClean="0"/>
              <a:t>FUE EL PRIMER ………. EN OBTENER LA DISTINCIÓN EN CIENCIA</a:t>
            </a:r>
            <a:endParaRPr lang="es-ES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226370"/>
          </a:xfrm>
          <a:effectLst>
            <a:glow rad="228600">
              <a:schemeClr val="accent4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ES" dirty="0" smtClean="0"/>
              <a:t>EMPIEZA </a:t>
            </a:r>
            <a:r>
              <a:rPr lang="es-ES" dirty="0" smtClean="0"/>
              <a:t>POR</a:t>
            </a:r>
            <a:br>
              <a:rPr lang="es-ES" dirty="0" smtClean="0"/>
            </a:br>
            <a:r>
              <a:rPr lang="es-ES" dirty="0" smtClean="0"/>
              <a:t>   </a:t>
            </a:r>
            <a:r>
              <a:rPr lang="es-ES" sz="9600" dirty="0" smtClean="0">
                <a:solidFill>
                  <a:srgbClr val="FF0000"/>
                </a:solidFill>
              </a:rPr>
              <a:t>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005064"/>
            <a:ext cx="8229600" cy="2121099"/>
          </a:xfrm>
        </p:spPr>
        <p:txBody>
          <a:bodyPr anchor="ctr"/>
          <a:lstStyle/>
          <a:p>
            <a:pPr algn="ctr">
              <a:buNone/>
            </a:pPr>
            <a:r>
              <a:rPr lang="es-ES" dirty="0" smtClean="0"/>
              <a:t>MES DE SU FALLECIMIENTO EN 1934</a:t>
            </a:r>
            <a:endParaRPr lang="es-ES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938338"/>
          </a:xfrm>
          <a:effectLst>
            <a:glow rad="228600">
              <a:schemeClr val="accent4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ES" dirty="0" smtClean="0"/>
              <a:t>EMPIEZA POR 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  </a:t>
            </a:r>
            <a:r>
              <a:rPr lang="es-ES" sz="9600" dirty="0" smtClean="0">
                <a:solidFill>
                  <a:srgbClr val="FF0000"/>
                </a:solidFill>
              </a:rPr>
              <a:t>P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293096"/>
            <a:ext cx="8229600" cy="1833067"/>
          </a:xfrm>
        </p:spPr>
        <p:txBody>
          <a:bodyPr/>
          <a:lstStyle/>
          <a:p>
            <a:pPr algn="ctr">
              <a:buNone/>
            </a:pPr>
            <a:r>
              <a:rPr lang="es-ES" dirty="0" smtClean="0"/>
              <a:t>LUGAR DE SU NACIMIENTO</a:t>
            </a:r>
            <a:endParaRPr lang="es-ES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porta_000\Desktop\Rosco-para-reto-de-lectur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1988840"/>
            <a:ext cx="4436187" cy="4427314"/>
          </a:xfrm>
          <a:prstGeom prst="rect">
            <a:avLst/>
          </a:prstGeom>
          <a:noFill/>
        </p:spPr>
      </p:pic>
      <p:pic>
        <p:nvPicPr>
          <p:cNvPr id="3075" name="Picture 3" descr="C:\Users\porta_000\Desktop\pasapalabra_títul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332656"/>
            <a:ext cx="2880320" cy="14401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010346"/>
          </a:xfrm>
          <a:effectLst>
            <a:glow rad="228600">
              <a:schemeClr val="accent4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ES" dirty="0" smtClean="0"/>
              <a:t>CONTIENE LA </a:t>
            </a:r>
            <a:br>
              <a:rPr lang="es-ES" dirty="0" smtClean="0"/>
            </a:br>
            <a:r>
              <a:rPr lang="es-ES" dirty="0" smtClean="0"/>
              <a:t>  </a:t>
            </a:r>
            <a:r>
              <a:rPr lang="es-ES" sz="9600" dirty="0" smtClean="0">
                <a:solidFill>
                  <a:srgbClr val="FF0000"/>
                </a:solidFill>
              </a:rPr>
              <a:t>Q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933056"/>
            <a:ext cx="8229600" cy="2193107"/>
          </a:xfrm>
        </p:spPr>
        <p:txBody>
          <a:bodyPr/>
          <a:lstStyle/>
          <a:p>
            <a:pPr algn="just">
              <a:buNone/>
            </a:pPr>
            <a:r>
              <a:rPr lang="es-ES" dirty="0" smtClean="0"/>
              <a:t>	SER </a:t>
            </a:r>
            <a:r>
              <a:rPr lang="es-ES" dirty="0" smtClean="0"/>
              <a:t>VIVO QUE TRASMITE EL PALUDISMO, ENFERMEDAD CON LA QUE ESTUVO MUY EN CONTACTO E INCLUSO </a:t>
            </a:r>
            <a:r>
              <a:rPr lang="es-ES" dirty="0" smtClean="0"/>
              <a:t>PADECIÓ.</a:t>
            </a:r>
            <a:endParaRPr lang="es-ES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938338"/>
          </a:xfrm>
          <a:effectLst>
            <a:glow rad="228600">
              <a:schemeClr val="accent4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ES" dirty="0" smtClean="0"/>
              <a:t>EMPIEZA POR 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  </a:t>
            </a:r>
            <a:r>
              <a:rPr lang="es-ES" sz="9600" dirty="0" smtClean="0">
                <a:solidFill>
                  <a:srgbClr val="FF0000"/>
                </a:solidFill>
              </a:rPr>
              <a:t>R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861048"/>
            <a:ext cx="8229600" cy="2265115"/>
          </a:xfrm>
        </p:spPr>
        <p:txBody>
          <a:bodyPr anchor="ctr"/>
          <a:lstStyle/>
          <a:p>
            <a:pPr algn="just">
              <a:buNone/>
            </a:pPr>
            <a:r>
              <a:rPr lang="es-ES" dirty="0" smtClean="0"/>
              <a:t>	UNA </a:t>
            </a:r>
            <a:r>
              <a:rPr lang="es-ES" dirty="0" smtClean="0"/>
              <a:t>DE LAS DISTINCIONES QUE RECIBIÓ FUE LA MEDALLA ECHEGARAY </a:t>
            </a:r>
            <a:r>
              <a:rPr lang="es-ES" dirty="0" smtClean="0"/>
              <a:t>OTORGADA </a:t>
            </a:r>
            <a:r>
              <a:rPr lang="es-ES" dirty="0" smtClean="0"/>
              <a:t>POR </a:t>
            </a:r>
            <a:r>
              <a:rPr lang="es-ES" dirty="0" smtClean="0"/>
              <a:t>…</a:t>
            </a:r>
            <a:endParaRPr lang="es-ES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010346"/>
          </a:xfrm>
          <a:effectLst>
            <a:glow rad="228600">
              <a:schemeClr val="accent4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ES" dirty="0" smtClean="0"/>
              <a:t>EMPIEZA POR 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  </a:t>
            </a:r>
            <a:r>
              <a:rPr lang="es-ES" sz="9600" dirty="0" smtClean="0">
                <a:solidFill>
                  <a:srgbClr val="FF0000"/>
                </a:solidFill>
              </a:rPr>
              <a:t>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005064"/>
            <a:ext cx="8229600" cy="2121099"/>
          </a:xfrm>
        </p:spPr>
        <p:txBody>
          <a:bodyPr/>
          <a:lstStyle/>
          <a:p>
            <a:pPr algn="ctr">
              <a:buNone/>
            </a:pPr>
            <a:r>
              <a:rPr lang="es-ES" dirty="0" smtClean="0"/>
              <a:t>NÚMERO </a:t>
            </a:r>
            <a:r>
              <a:rPr lang="es-ES" dirty="0" smtClean="0"/>
              <a:t>DE HIJOS</a:t>
            </a:r>
            <a:endParaRPr lang="es-ES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938338"/>
          </a:xfrm>
          <a:effectLst>
            <a:glow rad="228600">
              <a:schemeClr val="accent4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ES" dirty="0" smtClean="0"/>
              <a:t>EMPIEZA POR 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  </a:t>
            </a:r>
            <a:r>
              <a:rPr lang="es-ES" sz="9600" dirty="0" smtClean="0">
                <a:solidFill>
                  <a:srgbClr val="FF0000"/>
                </a:solidFill>
              </a:rPr>
              <a:t>T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861048"/>
            <a:ext cx="8229600" cy="2265115"/>
          </a:xfrm>
        </p:spPr>
        <p:txBody>
          <a:bodyPr anchor="ctr"/>
          <a:lstStyle/>
          <a:p>
            <a:pPr algn="ctr">
              <a:buNone/>
            </a:pPr>
            <a:r>
              <a:rPr lang="es-ES" dirty="0" smtClean="0"/>
              <a:t>PARTE DEL ZAPATO DONDE DIBUJABA </a:t>
            </a:r>
            <a:endParaRPr lang="es-ES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154362"/>
          </a:xfrm>
          <a:effectLst>
            <a:glow rad="228600">
              <a:schemeClr val="accent4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ES" dirty="0" smtClean="0"/>
              <a:t>EMPIEZA </a:t>
            </a:r>
            <a:r>
              <a:rPr lang="es-ES" dirty="0" smtClean="0"/>
              <a:t>POR</a:t>
            </a:r>
            <a:br>
              <a:rPr lang="es-ES" dirty="0" smtClean="0"/>
            </a:br>
            <a:r>
              <a:rPr lang="es-ES" dirty="0" smtClean="0"/>
              <a:t>   </a:t>
            </a:r>
            <a:r>
              <a:rPr lang="es-ES" sz="9600" dirty="0" smtClean="0">
                <a:solidFill>
                  <a:srgbClr val="FF0000"/>
                </a:solidFill>
              </a:rPr>
              <a:t>U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365104"/>
            <a:ext cx="8229600" cy="1761059"/>
          </a:xfrm>
        </p:spPr>
        <p:txBody>
          <a:bodyPr/>
          <a:lstStyle/>
          <a:p>
            <a:pPr algn="ctr">
              <a:buNone/>
            </a:pPr>
            <a:r>
              <a:rPr lang="es-ES" dirty="0" smtClean="0"/>
              <a:t>SE DOCTORÓ POR </a:t>
            </a:r>
            <a:r>
              <a:rPr lang="es-ES" dirty="0" smtClean="0"/>
              <a:t>LA…</a:t>
            </a:r>
            <a:endParaRPr lang="es-ES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082354"/>
          </a:xfrm>
          <a:effectLst>
            <a:glow rad="228600">
              <a:schemeClr val="accent4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ES" dirty="0" smtClean="0"/>
              <a:t>EMPIEZA POR  </a:t>
            </a:r>
            <a:br>
              <a:rPr lang="es-ES" dirty="0" smtClean="0"/>
            </a:br>
            <a:r>
              <a:rPr lang="es-ES" dirty="0" smtClean="0"/>
              <a:t> </a:t>
            </a:r>
            <a:r>
              <a:rPr lang="es-ES" sz="9600" dirty="0" smtClean="0">
                <a:solidFill>
                  <a:srgbClr val="FF0000"/>
                </a:solidFill>
              </a:rPr>
              <a:t>V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933056"/>
            <a:ext cx="8229600" cy="2193107"/>
          </a:xfrm>
        </p:spPr>
        <p:txBody>
          <a:bodyPr anchor="ctr"/>
          <a:lstStyle/>
          <a:p>
            <a:pPr algn="ctr">
              <a:buNone/>
            </a:pPr>
            <a:r>
              <a:rPr lang="es-ES" dirty="0" smtClean="0"/>
              <a:t>EDAD A LA QUE LICENCIÓ EN MEDICINA</a:t>
            </a:r>
            <a:endParaRPr lang="es-ES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298378"/>
          </a:xfrm>
          <a:effectLst>
            <a:glow rad="228600">
              <a:schemeClr val="accent4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ES" dirty="0" smtClean="0"/>
              <a:t>EMPIEZA POR  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 </a:t>
            </a:r>
            <a:r>
              <a:rPr lang="es-ES" sz="9600" dirty="0" smtClean="0">
                <a:solidFill>
                  <a:srgbClr val="FF0000"/>
                </a:solidFill>
              </a:rPr>
              <a:t>W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077072"/>
            <a:ext cx="8229600" cy="2049091"/>
          </a:xfrm>
        </p:spPr>
        <p:txBody>
          <a:bodyPr anchor="ctr"/>
          <a:lstStyle/>
          <a:p>
            <a:pPr algn="just">
              <a:buNone/>
            </a:pPr>
            <a:r>
              <a:rPr lang="es-ES" dirty="0" smtClean="0"/>
              <a:t>	NOMBRE </a:t>
            </a:r>
            <a:r>
              <a:rPr lang="es-ES" dirty="0" smtClean="0"/>
              <a:t>DE UNA DE LAS UNIVERSIDADES POR LA QUE FUE NOMBRADO DOCTOR HONORIS </a:t>
            </a:r>
            <a:r>
              <a:rPr lang="es-ES" dirty="0" smtClean="0"/>
              <a:t>CAUSA.</a:t>
            </a:r>
            <a:endParaRPr lang="es-ES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70386"/>
          </a:xfrm>
          <a:effectLst>
            <a:glow rad="228600">
              <a:schemeClr val="accent4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ES" dirty="0" smtClean="0"/>
              <a:t>CONTIENE LA  </a:t>
            </a:r>
            <a:br>
              <a:rPr lang="es-ES" dirty="0" smtClean="0"/>
            </a:br>
            <a:r>
              <a:rPr lang="es-ES" dirty="0" smtClean="0"/>
              <a:t> </a:t>
            </a:r>
            <a:r>
              <a:rPr lang="es-ES" sz="9600" dirty="0" smtClean="0">
                <a:solidFill>
                  <a:srgbClr val="FF0000"/>
                </a:solidFill>
              </a:rPr>
              <a:t>X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149080"/>
            <a:ext cx="8229600" cy="1977083"/>
          </a:xfrm>
        </p:spPr>
        <p:txBody>
          <a:bodyPr anchor="ctr"/>
          <a:lstStyle/>
          <a:p>
            <a:pPr algn="ctr">
              <a:buNone/>
            </a:pPr>
            <a:r>
              <a:rPr lang="es-ES" dirty="0" smtClean="0"/>
              <a:t>PARTE DE UNA NEURONA</a:t>
            </a:r>
            <a:endParaRPr lang="es-ES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66330"/>
          </a:xfrm>
          <a:effectLst>
            <a:glow rad="228600">
              <a:schemeClr val="accent4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ES" dirty="0" smtClean="0"/>
              <a:t>CONTIENE LA</a:t>
            </a:r>
            <a:br>
              <a:rPr lang="es-ES" dirty="0" smtClean="0"/>
            </a:br>
            <a:r>
              <a:rPr lang="es-ES" dirty="0" smtClean="0"/>
              <a:t>   </a:t>
            </a:r>
            <a:r>
              <a:rPr lang="es-ES" sz="9600" dirty="0" smtClean="0">
                <a:solidFill>
                  <a:srgbClr val="FF0000"/>
                </a:solidFill>
              </a:rPr>
              <a:t>Y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717032"/>
            <a:ext cx="8229600" cy="2409131"/>
          </a:xfrm>
        </p:spPr>
        <p:txBody>
          <a:bodyPr/>
          <a:lstStyle/>
          <a:p>
            <a:pPr algn="just">
              <a:buNone/>
            </a:pPr>
            <a:r>
              <a:rPr lang="es-ES" dirty="0" smtClean="0"/>
              <a:t>	FENÓMENO </a:t>
            </a:r>
            <a:r>
              <a:rPr lang="es-ES" dirty="0" smtClean="0"/>
              <a:t>ATMOSFÉRICO QUE DEJÓ FULMINADO AL SACRISTÁN AL CER SOBRE EL CAMPANARIO Y QUE CUENTA COMO ANÉCDOTA IMPORTANTE PARA ÉL.</a:t>
            </a:r>
            <a:endParaRPr lang="es-ES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27584" y="692696"/>
            <a:ext cx="7772400" cy="2088232"/>
          </a:xfrm>
          <a:effectLst>
            <a:glow rad="228600">
              <a:schemeClr val="accent4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s-ES" dirty="0" smtClean="0"/>
              <a:t>EMPIEZA </a:t>
            </a:r>
            <a:r>
              <a:rPr lang="es-ES" dirty="0" smtClean="0"/>
              <a:t>POR</a:t>
            </a:r>
            <a:br>
              <a:rPr lang="es-ES" dirty="0" smtClean="0"/>
            </a:br>
            <a:r>
              <a:rPr lang="es-ES" dirty="0" smtClean="0"/>
              <a:t>   </a:t>
            </a:r>
            <a:r>
              <a:rPr lang="es-ES" sz="9600" dirty="0" smtClean="0">
                <a:solidFill>
                  <a:srgbClr val="FF0000"/>
                </a:solidFill>
              </a:rPr>
              <a:t>Z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4005064"/>
            <a:ext cx="6400800" cy="1633736"/>
          </a:xfrm>
        </p:spPr>
        <p:txBody>
          <a:bodyPr/>
          <a:lstStyle/>
          <a:p>
            <a:r>
              <a:rPr lang="es-ES" dirty="0" smtClean="0"/>
              <a:t>PROFESIÓN DE LA QUE FUE AYUDANTE EN SU JUVENTUD POR SER MAL ESTUDIANTE</a:t>
            </a:r>
            <a:endParaRPr lang="es-ES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78298"/>
          </a:xfrm>
          <a:effectLst>
            <a:glow rad="228600">
              <a:schemeClr val="accent4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ES" dirty="0" smtClean="0"/>
              <a:t>EMPIEZA POR  </a:t>
            </a:r>
            <a:br>
              <a:rPr lang="es-ES" dirty="0" smtClean="0"/>
            </a:br>
            <a:r>
              <a:rPr lang="es-ES" dirty="0" smtClean="0"/>
              <a:t> </a:t>
            </a:r>
            <a:r>
              <a:rPr lang="es-ES" sz="9600" dirty="0" smtClean="0">
                <a:solidFill>
                  <a:srgbClr val="FF0000"/>
                </a:solidFill>
              </a:rPr>
              <a:t>A</a:t>
            </a:r>
            <a:endParaRPr lang="es-ES" sz="9600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645025"/>
            <a:ext cx="8229600" cy="1224136"/>
          </a:xfrm>
        </p:spPr>
        <p:txBody>
          <a:bodyPr/>
          <a:lstStyle/>
          <a:p>
            <a:pPr>
              <a:buNone/>
            </a:pPr>
            <a:r>
              <a:rPr lang="es-ES" dirty="0" smtClean="0"/>
              <a:t>LOCALIDAD DONDE VIVIÓ DURANTE SU NIÑEZ.</a:t>
            </a:r>
            <a:endParaRPr lang="es-ES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010346"/>
          </a:xfrm>
          <a:effectLst>
            <a:glow rad="228600">
              <a:schemeClr val="accent4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ES" dirty="0" smtClean="0"/>
              <a:t>EMPIEZA POR  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 </a:t>
            </a:r>
            <a:r>
              <a:rPr lang="es-ES" sz="9600" dirty="0" smtClean="0">
                <a:solidFill>
                  <a:srgbClr val="FF0000"/>
                </a:solidFill>
              </a:rPr>
              <a:t>B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933056"/>
            <a:ext cx="8229600" cy="2193107"/>
          </a:xfrm>
        </p:spPr>
        <p:txBody>
          <a:bodyPr anchor="ctr">
            <a:normAutofit/>
          </a:bodyPr>
          <a:lstStyle/>
          <a:p>
            <a:pPr algn="just">
              <a:buNone/>
            </a:pPr>
            <a:r>
              <a:rPr lang="es-ES" dirty="0" smtClean="0"/>
              <a:t>	LABOR </a:t>
            </a:r>
            <a:r>
              <a:rPr lang="es-ES" dirty="0" smtClean="0"/>
              <a:t>QUE DESEMPEÑÓ DE PEQUEÑO PARA QUE APRECIASE EL VALOR DE LA ESCUELA. LE AYUDÓ PARA LA DISECCIÓN.</a:t>
            </a:r>
            <a:endParaRPr lang="es-ES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3051770"/>
          </a:xfrm>
          <a:effectLst>
            <a:glow rad="228600">
              <a:schemeClr val="accent4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ES" dirty="0" smtClean="0"/>
              <a:t>EMPIEZA POR  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 </a:t>
            </a:r>
            <a:r>
              <a:rPr lang="es-ES" sz="9600" dirty="0" smtClean="0">
                <a:solidFill>
                  <a:srgbClr val="FF0000"/>
                </a:solidFill>
              </a:rPr>
              <a:t>C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EL CEREBRO ESTÁ COMPUESTO POR ELLAS. HOY LAS LLAMAMOS NEURONAS Y GLÍAS.</a:t>
            </a:r>
          </a:p>
          <a:p>
            <a:endParaRPr lang="es-ES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764704"/>
            <a:ext cx="7772400" cy="2808312"/>
          </a:xfrm>
          <a:effectLst>
            <a:glow rad="228600">
              <a:schemeClr val="accent4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ES" dirty="0" smtClean="0"/>
              <a:t>EMPIEZA POR 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  </a:t>
            </a:r>
            <a:r>
              <a:rPr lang="es-ES" sz="9600" dirty="0" smtClean="0">
                <a:solidFill>
                  <a:srgbClr val="FF0000"/>
                </a:solidFill>
              </a:rPr>
              <a:t>D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135088"/>
          </a:xfrm>
        </p:spPr>
        <p:txBody>
          <a:bodyPr/>
          <a:lstStyle/>
          <a:p>
            <a:r>
              <a:rPr lang="es-ES" dirty="0" smtClean="0"/>
              <a:t>AFICIÓN QUE REALIZABA HASTA EN LOS TACONES DE LOS ZAPATOS!</a:t>
            </a:r>
            <a:endParaRPr lang="es-ES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2448271"/>
          </a:xfrm>
          <a:effectLst>
            <a:glow rad="228600">
              <a:schemeClr val="accent4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ES" dirty="0" smtClean="0"/>
              <a:t>EMPIEZA POR   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sz="9600" dirty="0" smtClean="0">
                <a:solidFill>
                  <a:srgbClr val="FF0000"/>
                </a:solidFill>
              </a:rPr>
              <a:t>E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55576" y="3501008"/>
            <a:ext cx="7704856" cy="3024336"/>
          </a:xfrm>
        </p:spPr>
        <p:txBody>
          <a:bodyPr anchor="ctr">
            <a:normAutofit/>
          </a:bodyPr>
          <a:lstStyle/>
          <a:p>
            <a:pPr algn="just"/>
            <a:r>
              <a:rPr lang="es-ES" dirty="0" smtClean="0"/>
              <a:t>ACONTECIMIENTO ASTRONÓMICO AL QUE LE LLEVÓ SU </a:t>
            </a:r>
            <a:r>
              <a:rPr lang="es-ES" dirty="0" smtClean="0"/>
              <a:t>PADRE POR </a:t>
            </a:r>
            <a:r>
              <a:rPr lang="es-ES" dirty="0" smtClean="0"/>
              <a:t>EL CUAL EL SOL QUEDA TOTALMENTE OCULTO.A PARTIR DE ÉL COMPRENDIÓ LA IMPORTANCIA DE LA CIENCIA Y DECIDIÓ EL CAMINO QUE QUERÍA TOMAR.</a:t>
            </a:r>
            <a:endParaRPr lang="es-ES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22314"/>
          </a:xfrm>
          <a:effectLst>
            <a:glow rad="228600">
              <a:schemeClr val="accent4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ES" dirty="0" smtClean="0"/>
              <a:t>EMPIEZA POR 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  </a:t>
            </a:r>
            <a:r>
              <a:rPr lang="es-ES" sz="9600" dirty="0" smtClean="0">
                <a:solidFill>
                  <a:srgbClr val="FF0000"/>
                </a:solidFill>
              </a:rPr>
              <a:t>F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645024"/>
            <a:ext cx="8229600" cy="2481139"/>
          </a:xfrm>
        </p:spPr>
        <p:txBody>
          <a:bodyPr/>
          <a:lstStyle/>
          <a:p>
            <a:pPr algn="ctr">
              <a:buNone/>
            </a:pPr>
            <a:r>
              <a:rPr lang="es-ES" dirty="0" smtClean="0"/>
              <a:t>UNA DE SUS PASIONES</a:t>
            </a:r>
            <a:endParaRPr lang="es-ES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3051770"/>
          </a:xfrm>
          <a:effectLst>
            <a:glow rad="228600">
              <a:schemeClr val="accent4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ES" dirty="0" smtClean="0"/>
              <a:t>EMPIEZA POR  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 </a:t>
            </a:r>
            <a:r>
              <a:rPr lang="es-ES" sz="9600" dirty="0" smtClean="0">
                <a:solidFill>
                  <a:srgbClr val="FF0000"/>
                </a:solidFill>
              </a:rPr>
              <a:t>G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NOMBRE DE LA GUERRA EN LA QUE PARTICIPÓ COMO MÉDICO MILITAR EN CUBA</a:t>
            </a:r>
            <a:endParaRPr lang="es-ES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264</Words>
  <Application>Microsoft Office PowerPoint</Application>
  <PresentationFormat>Presentación en pantalla (4:3)</PresentationFormat>
  <Paragraphs>58</Paragraphs>
  <Slides>29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29</vt:i4>
      </vt:variant>
    </vt:vector>
  </HeadingPairs>
  <TitlesOfParts>
    <vt:vector size="30" baseType="lpstr">
      <vt:lpstr>Tema de Office</vt:lpstr>
      <vt:lpstr>D.SANTIAGO RAMÓN Y CAJAL</vt:lpstr>
      <vt:lpstr>Diapositiva 2</vt:lpstr>
      <vt:lpstr>EMPIEZA POR    A</vt:lpstr>
      <vt:lpstr>EMPIEZA POR    B</vt:lpstr>
      <vt:lpstr>EMPIEZA POR    C</vt:lpstr>
      <vt:lpstr>EMPIEZA POR    D</vt:lpstr>
      <vt:lpstr>EMPIEZA POR    E</vt:lpstr>
      <vt:lpstr>EMPIEZA POR    F</vt:lpstr>
      <vt:lpstr>EMPIEZA POR    G</vt:lpstr>
      <vt:lpstr>EMPIEZA POR    H</vt:lpstr>
      <vt:lpstr>EMPIEZA POR    I</vt:lpstr>
      <vt:lpstr>EMPIEZA POR    J</vt:lpstr>
      <vt:lpstr>EMPIEZA POR    K</vt:lpstr>
      <vt:lpstr>EMPIEZA POR    L</vt:lpstr>
      <vt:lpstr>EMPIEZA POR    M</vt:lpstr>
      <vt:lpstr>EMPIEZA POR    N</vt:lpstr>
      <vt:lpstr>CONTIENE LA    Ñ</vt:lpstr>
      <vt:lpstr>EMPIEZA POR    O</vt:lpstr>
      <vt:lpstr>EMPIEZA POR    P</vt:lpstr>
      <vt:lpstr>CONTIENE LA    Q</vt:lpstr>
      <vt:lpstr>EMPIEZA POR    R</vt:lpstr>
      <vt:lpstr>EMPIEZA POR    S</vt:lpstr>
      <vt:lpstr>EMPIEZA POR    T</vt:lpstr>
      <vt:lpstr>EMPIEZA POR    U</vt:lpstr>
      <vt:lpstr>EMPIEZA POR    V</vt:lpstr>
      <vt:lpstr>EMPIEZA POR    W</vt:lpstr>
      <vt:lpstr>CONTIENE LA    X</vt:lpstr>
      <vt:lpstr>CONTIENE LA    Y</vt:lpstr>
      <vt:lpstr>EMPIEZA POR    Z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D.SANTIAGO RAMÓN Y CAJAL</dc:title>
  <dc:creator>mbiarge</dc:creator>
  <cp:lastModifiedBy>porta_000</cp:lastModifiedBy>
  <cp:revision>43</cp:revision>
  <dcterms:created xsi:type="dcterms:W3CDTF">2017-11-06T19:44:14Z</dcterms:created>
  <dcterms:modified xsi:type="dcterms:W3CDTF">2017-11-06T22:12:20Z</dcterms:modified>
</cp:coreProperties>
</file>